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2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556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392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18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320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398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169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78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8181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95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3257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B38E-1743-4980-B9A1-00AD3FF5D73E}" type="datetimeFigureOut">
              <a:rPr lang="de-DE" smtClean="0"/>
              <a:t>25.03.2025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9A505-E4EC-4615-AE5D-EABA1340DA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77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sz="4400" dirty="0" smtClean="0"/>
              <a:t>CEPT Workshop</a:t>
            </a:r>
            <a:br>
              <a:rPr lang="de-DE" sz="4400" dirty="0" smtClean="0"/>
            </a:br>
            <a:r>
              <a:rPr lang="de-DE" sz="4400" dirty="0" smtClean="0"/>
              <a:t>on </a:t>
            </a:r>
            <a:r>
              <a:rPr lang="de-DE" sz="4400" dirty="0" err="1" smtClean="0"/>
              <a:t>Spectrum</a:t>
            </a:r>
            <a:r>
              <a:rPr lang="de-DE" sz="4400" dirty="0" smtClean="0"/>
              <a:t>, </a:t>
            </a:r>
            <a:r>
              <a:rPr lang="de-DE" sz="4400" dirty="0" err="1" smtClean="0"/>
              <a:t>Numbering</a:t>
            </a:r>
            <a:r>
              <a:rPr lang="de-DE" sz="4400" dirty="0" smtClean="0"/>
              <a:t>, ITU </a:t>
            </a:r>
            <a:r>
              <a:rPr lang="de-DE" sz="4400" dirty="0" err="1" smtClean="0"/>
              <a:t>Policy</a:t>
            </a:r>
            <a:r>
              <a:rPr lang="de-DE" sz="4400" dirty="0" smtClean="0"/>
              <a:t> </a:t>
            </a:r>
            <a:r>
              <a:rPr lang="de-DE" sz="4400" dirty="0" err="1" smtClean="0"/>
              <a:t>and</a:t>
            </a:r>
            <a:r>
              <a:rPr lang="de-DE" sz="4400" dirty="0" smtClean="0"/>
              <a:t> </a:t>
            </a:r>
            <a:r>
              <a:rPr lang="de-DE" sz="4400" dirty="0" err="1" smtClean="0"/>
              <a:t>Postal</a:t>
            </a:r>
            <a:r>
              <a:rPr lang="de-DE" sz="4400" dirty="0" smtClean="0"/>
              <a:t> Regulation</a:t>
            </a:r>
            <a:br>
              <a:rPr lang="de-DE" sz="4400" dirty="0" smtClean="0"/>
            </a:br>
            <a:r>
              <a:rPr lang="de-DE" sz="4400" dirty="0" smtClean="0"/>
              <a:t>18-19 March 2025</a:t>
            </a:r>
            <a:endParaRPr lang="de-DE" sz="4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3600" dirty="0" smtClean="0"/>
              <a:t>European </a:t>
            </a:r>
            <a:r>
              <a:rPr lang="de-DE" sz="3600" dirty="0" err="1" smtClean="0"/>
              <a:t>Committee</a:t>
            </a:r>
            <a:r>
              <a:rPr lang="de-DE" sz="3600" dirty="0" smtClean="0"/>
              <a:t> </a:t>
            </a:r>
            <a:r>
              <a:rPr lang="de-DE" sz="3600" dirty="0" err="1" smtClean="0"/>
              <a:t>for</a:t>
            </a:r>
            <a:r>
              <a:rPr lang="de-DE" sz="3600" dirty="0" smtClean="0"/>
              <a:t> </a:t>
            </a:r>
            <a:r>
              <a:rPr lang="de-DE" sz="3600" dirty="0" err="1" smtClean="0"/>
              <a:t>Postal</a:t>
            </a:r>
            <a:r>
              <a:rPr lang="de-DE" sz="3600" dirty="0" smtClean="0"/>
              <a:t> Regulation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54128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1014817" cy="7042431"/>
          </a:xfrm>
        </p:spPr>
      </p:pic>
      <p:sp>
        <p:nvSpPr>
          <p:cNvPr id="5" name="Textfeld 4"/>
          <p:cNvSpPr txBox="1"/>
          <p:nvPr/>
        </p:nvSpPr>
        <p:spPr>
          <a:xfrm>
            <a:off x="8885489" y="6488668"/>
            <a:ext cx="305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Source: Universal </a:t>
            </a:r>
            <a:r>
              <a:rPr lang="de-DE" dirty="0" err="1" smtClean="0"/>
              <a:t>Postal</a:t>
            </a:r>
            <a:r>
              <a:rPr lang="de-DE" dirty="0" smtClean="0"/>
              <a:t> Union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37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69041"/>
            <a:ext cx="2425906" cy="71878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091" y="1967966"/>
            <a:ext cx="4166774" cy="106134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013" y="4578435"/>
            <a:ext cx="2647950" cy="8382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1750" y="3535447"/>
            <a:ext cx="1800225" cy="77152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0138" y="2657459"/>
            <a:ext cx="1542608" cy="148959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6561" y="4035510"/>
            <a:ext cx="1819275" cy="54292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1673" y="840960"/>
            <a:ext cx="2537685" cy="810762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9426" y="4839494"/>
            <a:ext cx="904875" cy="103822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86199" y="1025838"/>
            <a:ext cx="1359992" cy="662853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78590" y="842107"/>
            <a:ext cx="1146147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8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3071813" y="206375"/>
            <a:ext cx="6048375" cy="990600"/>
          </a:xfrm>
          <a:prstGeom prst="roundRect">
            <a:avLst/>
          </a:prstGeom>
          <a:solidFill>
            <a:srgbClr val="2735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>
                <a:solidFill>
                  <a:schemeClr val="bg1"/>
                </a:solidFill>
              </a:rPr>
              <a:t>European</a:t>
            </a:r>
            <a:r>
              <a:rPr lang="es-ES" b="1" dirty="0">
                <a:solidFill>
                  <a:schemeClr val="bg1"/>
                </a:solidFill>
              </a:rPr>
              <a:t> </a:t>
            </a:r>
            <a:r>
              <a:rPr lang="es-ES" b="1" dirty="0" err="1">
                <a:solidFill>
                  <a:schemeClr val="bg1"/>
                </a:solidFill>
              </a:rPr>
              <a:t>Committee</a:t>
            </a:r>
            <a:r>
              <a:rPr lang="es-ES" b="1" dirty="0">
                <a:solidFill>
                  <a:schemeClr val="bg1"/>
                </a:solidFill>
              </a:rPr>
              <a:t> </a:t>
            </a:r>
            <a:r>
              <a:rPr lang="es-ES" b="1" dirty="0" err="1">
                <a:solidFill>
                  <a:schemeClr val="bg1"/>
                </a:solidFill>
              </a:rPr>
              <a:t>for</a:t>
            </a:r>
            <a:r>
              <a:rPr lang="es-ES" b="1" dirty="0">
                <a:solidFill>
                  <a:schemeClr val="bg1"/>
                </a:solidFill>
              </a:rPr>
              <a:t> Postal </a:t>
            </a:r>
            <a:r>
              <a:rPr lang="es-ES" b="1" dirty="0" err="1">
                <a:solidFill>
                  <a:schemeClr val="bg1"/>
                </a:solidFill>
              </a:rPr>
              <a:t>Regulation</a:t>
            </a:r>
            <a:endParaRPr lang="es-ES" b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r>
              <a:rPr lang="es-ES" sz="1400" dirty="0" err="1">
                <a:solidFill>
                  <a:schemeClr val="bg1"/>
                </a:solidFill>
              </a:rPr>
              <a:t>Chair</a:t>
            </a:r>
            <a:r>
              <a:rPr lang="es-ES" sz="1400" dirty="0">
                <a:solidFill>
                  <a:schemeClr val="bg1"/>
                </a:solidFill>
              </a:rPr>
              <a:t>:  Mr. Thomas Schlegel (D)</a:t>
            </a:r>
          </a:p>
          <a:p>
            <a:pPr algn="ctr" eaLnBrk="1" hangingPunct="1">
              <a:defRPr/>
            </a:pPr>
            <a:r>
              <a:rPr lang="es-ES" sz="1400" dirty="0">
                <a:solidFill>
                  <a:schemeClr val="bg1"/>
                </a:solidFill>
              </a:rPr>
              <a:t>Vice-</a:t>
            </a:r>
            <a:r>
              <a:rPr lang="es-ES" sz="1400" dirty="0" err="1">
                <a:solidFill>
                  <a:schemeClr val="bg1"/>
                </a:solidFill>
              </a:rPr>
              <a:t>Chair</a:t>
            </a:r>
            <a:r>
              <a:rPr lang="es-ES" sz="1400" dirty="0">
                <a:solidFill>
                  <a:schemeClr val="bg1"/>
                </a:solidFill>
              </a:rPr>
              <a:t>:  Mr. Farid </a:t>
            </a:r>
            <a:r>
              <a:rPr lang="es-ES" sz="1400">
                <a:solidFill>
                  <a:schemeClr val="bg1"/>
                </a:solidFill>
              </a:rPr>
              <a:t>Tamimount </a:t>
            </a:r>
            <a:r>
              <a:rPr lang="es-ES" sz="1400" dirty="0">
                <a:solidFill>
                  <a:schemeClr val="bg1"/>
                </a:solidFill>
              </a:rPr>
              <a:t>(F)</a:t>
            </a:r>
          </a:p>
          <a:p>
            <a:pPr algn="ctr" eaLnBrk="1" hangingPunct="1">
              <a:defRPr/>
            </a:pPr>
            <a:r>
              <a:rPr lang="es-ES" sz="1400" dirty="0">
                <a:solidFill>
                  <a:schemeClr val="bg1"/>
                </a:solidFill>
              </a:rPr>
              <a:t>Vice-</a:t>
            </a:r>
            <a:r>
              <a:rPr lang="es-ES" sz="1400" dirty="0" err="1">
                <a:solidFill>
                  <a:schemeClr val="bg1"/>
                </a:solidFill>
              </a:rPr>
              <a:t>Chair</a:t>
            </a:r>
            <a:r>
              <a:rPr lang="es-ES" sz="1400" dirty="0">
                <a:solidFill>
                  <a:schemeClr val="bg1"/>
                </a:solidFill>
              </a:rPr>
              <a:t>: Mr. Andreas Hach (AUT)</a:t>
            </a:r>
          </a:p>
        </p:txBody>
      </p:sp>
      <p:sp>
        <p:nvSpPr>
          <p:cNvPr id="8" name="Rectángulo redondeado 7"/>
          <p:cNvSpPr/>
          <p:nvPr/>
        </p:nvSpPr>
        <p:spPr>
          <a:xfrm>
            <a:off x="4691063" y="1412875"/>
            <a:ext cx="2808287" cy="936625"/>
          </a:xfrm>
          <a:prstGeom prst="roundRect">
            <a:avLst/>
          </a:prstGeom>
          <a:solidFill>
            <a:srgbClr val="273583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2000" b="1" dirty="0">
                <a:solidFill>
                  <a:schemeClr val="bg1"/>
                </a:solidFill>
              </a:rPr>
              <a:t>PLENARY GROUP</a:t>
            </a:r>
          </a:p>
          <a:p>
            <a:pPr algn="ctr" eaLnBrk="1" hangingPunct="1">
              <a:defRPr/>
            </a:pPr>
            <a:r>
              <a:rPr lang="es-ES" sz="1400" dirty="0">
                <a:solidFill>
                  <a:schemeClr val="bg1"/>
                </a:solidFill>
              </a:rPr>
              <a:t>37 </a:t>
            </a:r>
            <a:r>
              <a:rPr lang="es-ES" sz="1400" dirty="0" err="1">
                <a:solidFill>
                  <a:schemeClr val="bg1"/>
                </a:solidFill>
              </a:rPr>
              <a:t>member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600" dirty="0" err="1">
                <a:solidFill>
                  <a:schemeClr val="bg1"/>
                </a:solidFill>
              </a:rPr>
              <a:t>countries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7859713" y="2103438"/>
            <a:ext cx="2520950" cy="722312"/>
          </a:xfrm>
          <a:prstGeom prst="roundRect">
            <a:avLst/>
          </a:prstGeom>
          <a:solidFill>
            <a:srgbClr val="273583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err="1">
                <a:solidFill>
                  <a:schemeClr val="bg1"/>
                </a:solidFill>
              </a:rPr>
              <a:t>Steering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Group</a:t>
            </a:r>
            <a:endParaRPr lang="es-E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s-ES" sz="1200" i="1" dirty="0">
                <a:solidFill>
                  <a:schemeClr val="bg1"/>
                </a:solidFill>
              </a:rPr>
              <a:t>Austria, Czech </a:t>
            </a:r>
            <a:r>
              <a:rPr lang="es-ES" sz="1200" i="1" dirty="0" err="1">
                <a:solidFill>
                  <a:schemeClr val="bg1"/>
                </a:solidFill>
              </a:rPr>
              <a:t>Republic</a:t>
            </a:r>
            <a:r>
              <a:rPr lang="es-ES" sz="1200" i="1" dirty="0">
                <a:solidFill>
                  <a:schemeClr val="bg1"/>
                </a:solidFill>
              </a:rPr>
              <a:t>, France, </a:t>
            </a:r>
            <a:r>
              <a:rPr lang="es-ES" sz="1200" i="1" dirty="0" err="1">
                <a:solidFill>
                  <a:schemeClr val="bg1"/>
                </a:solidFill>
              </a:rPr>
              <a:t>Germany</a:t>
            </a:r>
            <a:r>
              <a:rPr lang="es-ES" sz="1200" i="1" dirty="0">
                <a:solidFill>
                  <a:schemeClr val="bg1"/>
                </a:solidFill>
              </a:rPr>
              <a:t>, </a:t>
            </a:r>
            <a:r>
              <a:rPr lang="es-ES" sz="1200" i="1" dirty="0" err="1">
                <a:solidFill>
                  <a:schemeClr val="bg1"/>
                </a:solidFill>
              </a:rPr>
              <a:t>Hungary</a:t>
            </a:r>
            <a:r>
              <a:rPr lang="es-ES" sz="1200" i="1" dirty="0">
                <a:solidFill>
                  <a:schemeClr val="bg1"/>
                </a:solidFill>
              </a:rPr>
              <a:t> and Spain</a:t>
            </a:r>
          </a:p>
        </p:txBody>
      </p:sp>
      <p:sp>
        <p:nvSpPr>
          <p:cNvPr id="14" name="Rectángulo redondeado 13"/>
          <p:cNvSpPr/>
          <p:nvPr/>
        </p:nvSpPr>
        <p:spPr>
          <a:xfrm>
            <a:off x="6240016" y="3524251"/>
            <a:ext cx="3722687" cy="2474912"/>
          </a:xfrm>
          <a:prstGeom prst="roundRect">
            <a:avLst/>
          </a:prstGeom>
          <a:solidFill>
            <a:srgbClr val="EAB758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1400" b="1" dirty="0">
                <a:solidFill>
                  <a:schemeClr val="tx1"/>
                </a:solidFill>
              </a:rPr>
              <a:t>WG POLICY – 35 </a:t>
            </a:r>
            <a:r>
              <a:rPr lang="es-ES" sz="1400" b="1" dirty="0" err="1">
                <a:solidFill>
                  <a:schemeClr val="tx1"/>
                </a:solidFill>
              </a:rPr>
              <a:t>member</a:t>
            </a:r>
            <a:r>
              <a:rPr lang="es-ES" sz="1400" b="1" dirty="0">
                <a:solidFill>
                  <a:schemeClr val="tx1"/>
                </a:solidFill>
              </a:rPr>
              <a:t> </a:t>
            </a:r>
            <a:r>
              <a:rPr lang="es-ES" sz="1400" b="1" dirty="0" err="1">
                <a:solidFill>
                  <a:schemeClr val="tx1"/>
                </a:solidFill>
              </a:rPr>
              <a:t>countries</a:t>
            </a:r>
            <a:endParaRPr lang="es-ES" sz="1400" b="1" dirty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r>
              <a:rPr lang="es-ES" sz="1000" b="1" dirty="0" err="1">
                <a:solidFill>
                  <a:schemeClr val="tx1"/>
                </a:solidFill>
              </a:rPr>
              <a:t>Chair</a:t>
            </a:r>
            <a:r>
              <a:rPr lang="es-ES" sz="1000" b="1" dirty="0">
                <a:solidFill>
                  <a:schemeClr val="tx1"/>
                </a:solidFill>
              </a:rPr>
              <a:t>:  Mr. Germán Vázquez  (E)</a:t>
            </a:r>
          </a:p>
          <a:p>
            <a:pPr algn="ctr" eaLnBrk="1" hangingPunct="1">
              <a:defRPr/>
            </a:pPr>
            <a:r>
              <a:rPr lang="es-ES" sz="1000" b="1" dirty="0">
                <a:solidFill>
                  <a:schemeClr val="tx1"/>
                </a:solidFill>
              </a:rPr>
              <a:t>Vice-</a:t>
            </a:r>
            <a:r>
              <a:rPr lang="es-ES" sz="1000" b="1" dirty="0" err="1">
                <a:solidFill>
                  <a:schemeClr val="tx1"/>
                </a:solidFill>
              </a:rPr>
              <a:t>Chair</a:t>
            </a:r>
            <a:r>
              <a:rPr lang="es-ES" sz="1000" b="1" dirty="0">
                <a:solidFill>
                  <a:schemeClr val="tx1"/>
                </a:solidFill>
              </a:rPr>
              <a:t>: Ms. Boglárka Molnar (HNG)</a:t>
            </a:r>
          </a:p>
          <a:p>
            <a:pPr algn="ctr" eaLnBrk="1" hangingPunct="1">
              <a:defRPr/>
            </a:pPr>
            <a:endParaRPr lang="es-ES" sz="1000" b="1" dirty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endParaRPr lang="es-ES" sz="1000" dirty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endParaRPr lang="es-ES" sz="1000" dirty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Austria, </a:t>
            </a:r>
            <a:r>
              <a:rPr lang="es-ES" sz="1000" i="1" dirty="0" err="1">
                <a:solidFill>
                  <a:schemeClr val="tx1"/>
                </a:solidFill>
              </a:rPr>
              <a:t>Azerbaijan</a:t>
            </a:r>
            <a:r>
              <a:rPr lang="es-ES" sz="1000" i="1">
                <a:solidFill>
                  <a:schemeClr val="tx1"/>
                </a:solidFill>
              </a:rPr>
              <a:t>, Belgium</a:t>
            </a:r>
            <a:r>
              <a:rPr lang="es-ES" sz="1000" i="1" dirty="0">
                <a:solidFill>
                  <a:schemeClr val="tx1"/>
                </a:solidFill>
              </a:rPr>
              <a:t>, Bosnia and Herzegovina, Bulgaria,  </a:t>
            </a:r>
            <a:r>
              <a:rPr lang="es-ES" sz="1000" i="1" dirty="0" err="1">
                <a:solidFill>
                  <a:schemeClr val="tx1"/>
                </a:solidFill>
              </a:rPr>
              <a:t>Croatia</a:t>
            </a:r>
            <a:r>
              <a:rPr lang="es-ES" sz="1000" i="1" dirty="0">
                <a:solidFill>
                  <a:schemeClr val="tx1"/>
                </a:solidFill>
              </a:rPr>
              <a:t>, Czech </a:t>
            </a: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Denmark</a:t>
            </a:r>
            <a:r>
              <a:rPr lang="es-ES" sz="1000" i="1" dirty="0">
                <a:solidFill>
                  <a:schemeClr val="tx1"/>
                </a:solidFill>
              </a:rPr>
              <a:t>, Estonia,</a:t>
            </a:r>
          </a:p>
          <a:p>
            <a:pPr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Finland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France,Georgia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Germany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Greece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Hungary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Italy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Latvia</a:t>
            </a:r>
            <a:r>
              <a:rPr lang="es-ES" sz="1000" i="1" dirty="0">
                <a:solidFill>
                  <a:schemeClr val="tx1"/>
                </a:solidFill>
              </a:rPr>
              <a:t>, Liechtenstein, </a:t>
            </a:r>
            <a:r>
              <a:rPr lang="es-ES" sz="1000" i="1" dirty="0" err="1">
                <a:solidFill>
                  <a:schemeClr val="tx1"/>
                </a:solidFill>
              </a:rPr>
              <a:t>Lithuania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Luxembourg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</a:p>
          <a:p>
            <a:pPr algn="ctr" eaLnBrk="1" hangingPunct="1">
              <a:defRPr/>
            </a:pP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 of North Macedonia, Malta, Montenegro, </a:t>
            </a:r>
            <a:r>
              <a:rPr lang="es-ES" sz="1000" i="1" dirty="0" err="1">
                <a:solidFill>
                  <a:schemeClr val="tx1"/>
                </a:solidFill>
              </a:rPr>
              <a:t>Netherlands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Norway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Poland</a:t>
            </a:r>
            <a:r>
              <a:rPr lang="es-ES" sz="1000" i="1" dirty="0">
                <a:solidFill>
                  <a:schemeClr val="tx1"/>
                </a:solidFill>
              </a:rPr>
              <a:t>, Portugal, Romania, Serbia, </a:t>
            </a:r>
            <a:r>
              <a:rPr lang="es-ES" sz="1000" i="1" dirty="0" err="1">
                <a:solidFill>
                  <a:schemeClr val="tx1"/>
                </a:solidFill>
              </a:rPr>
              <a:t>Slovak</a:t>
            </a: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Slovenia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Spain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Sweden</a:t>
            </a:r>
            <a:r>
              <a:rPr lang="es-ES" sz="1000" i="1" dirty="0">
                <a:solidFill>
                  <a:schemeClr val="tx1"/>
                </a:solidFill>
              </a:rPr>
              <a:t>,</a:t>
            </a:r>
          </a:p>
          <a:p>
            <a:pPr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Türkiye</a:t>
            </a:r>
            <a:r>
              <a:rPr lang="es-ES" sz="1000" i="1" dirty="0">
                <a:solidFill>
                  <a:schemeClr val="tx1"/>
                </a:solidFill>
              </a:rPr>
              <a:t> and </a:t>
            </a:r>
            <a:r>
              <a:rPr lang="es-ES" sz="1000" i="1" dirty="0" err="1">
                <a:solidFill>
                  <a:schemeClr val="tx1"/>
                </a:solidFill>
              </a:rPr>
              <a:t>United</a:t>
            </a: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Kingdom</a:t>
            </a:r>
            <a:endParaRPr lang="es-ES" sz="1000" i="1" dirty="0">
              <a:solidFill>
                <a:schemeClr val="tx1"/>
              </a:solidFill>
            </a:endParaRPr>
          </a:p>
        </p:txBody>
      </p:sp>
      <p:sp>
        <p:nvSpPr>
          <p:cNvPr id="15" name="Rectángulo redondeado 14"/>
          <p:cNvSpPr/>
          <p:nvPr/>
        </p:nvSpPr>
        <p:spPr>
          <a:xfrm>
            <a:off x="2063750" y="3513138"/>
            <a:ext cx="3803650" cy="2486025"/>
          </a:xfrm>
          <a:prstGeom prst="roundRect">
            <a:avLst/>
          </a:prstGeom>
          <a:solidFill>
            <a:srgbClr val="EAB758"/>
          </a:solidFill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 eaLnBrk="1" hangingPunct="1">
              <a:defRPr/>
            </a:pPr>
            <a:endParaRPr lang="es-ES" sz="1400" b="1" dirty="0">
              <a:solidFill>
                <a:schemeClr val="tx1"/>
              </a:solidFill>
            </a:endParaRPr>
          </a:p>
          <a:p>
            <a:pPr marL="342900" indent="-342900" algn="ctr" eaLnBrk="1" hangingPunct="1">
              <a:defRPr/>
            </a:pPr>
            <a:r>
              <a:rPr lang="es-ES" sz="1400" b="1" dirty="0">
                <a:solidFill>
                  <a:schemeClr val="tx1"/>
                </a:solidFill>
              </a:rPr>
              <a:t>WG UPU - 36 </a:t>
            </a:r>
            <a:r>
              <a:rPr lang="es-ES" sz="1400" b="1" dirty="0" err="1">
                <a:solidFill>
                  <a:schemeClr val="tx1"/>
                </a:solidFill>
              </a:rPr>
              <a:t>member</a:t>
            </a:r>
            <a:r>
              <a:rPr lang="es-ES" sz="1400" b="1" dirty="0">
                <a:solidFill>
                  <a:schemeClr val="tx1"/>
                </a:solidFill>
              </a:rPr>
              <a:t> </a:t>
            </a:r>
            <a:r>
              <a:rPr lang="es-ES" sz="1400" b="1" dirty="0" err="1">
                <a:solidFill>
                  <a:schemeClr val="tx1"/>
                </a:solidFill>
              </a:rPr>
              <a:t>countries</a:t>
            </a:r>
            <a:endParaRPr lang="es-ES" sz="1400" b="1" dirty="0">
              <a:solidFill>
                <a:schemeClr val="tx1"/>
              </a:solidFill>
            </a:endParaRPr>
          </a:p>
          <a:p>
            <a:pPr marL="342900" indent="-342900" algn="ctr" eaLnBrk="1" hangingPunct="1">
              <a:defRPr/>
            </a:pPr>
            <a:r>
              <a:rPr lang="es-ES" sz="1000" b="1" dirty="0" err="1">
                <a:solidFill>
                  <a:schemeClr val="tx1"/>
                </a:solidFill>
              </a:rPr>
              <a:t>Chair</a:t>
            </a:r>
            <a:r>
              <a:rPr lang="es-ES" sz="1000" b="1" dirty="0">
                <a:solidFill>
                  <a:schemeClr val="tx1"/>
                </a:solidFill>
              </a:rPr>
              <a:t>: Ms. </a:t>
            </a:r>
            <a:r>
              <a:rPr lang="es-ES" sz="1000" b="1">
                <a:solidFill>
                  <a:schemeClr val="tx1"/>
                </a:solidFill>
              </a:rPr>
              <a:t>Martina Vargová  (CZE)</a:t>
            </a:r>
          </a:p>
          <a:p>
            <a:pPr marL="342900" indent="-342900" algn="ctr" eaLnBrk="1" hangingPunct="1">
              <a:defRPr/>
            </a:pPr>
            <a:endParaRPr lang="es-ES" sz="1400" b="1" dirty="0">
              <a:solidFill>
                <a:schemeClr val="tx1"/>
              </a:solidFill>
            </a:endParaRPr>
          </a:p>
          <a:p>
            <a:pPr marL="342900" indent="-342900" algn="ctr" eaLnBrk="1" hangingPunct="1">
              <a:defRPr/>
            </a:pPr>
            <a:endParaRPr lang="es-ES" sz="1000" dirty="0">
              <a:solidFill>
                <a:schemeClr val="tx1"/>
              </a:solidFill>
            </a:endParaRPr>
          </a:p>
          <a:p>
            <a:pPr marL="342900" indent="-342900"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Austria, </a:t>
            </a:r>
            <a:r>
              <a:rPr lang="es-ES" sz="1000" i="1" dirty="0" err="1">
                <a:solidFill>
                  <a:schemeClr val="tx1"/>
                </a:solidFill>
              </a:rPr>
              <a:t>Azerbaijan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Belgium</a:t>
            </a:r>
            <a:r>
              <a:rPr lang="es-ES" sz="1000" i="1" dirty="0">
                <a:solidFill>
                  <a:schemeClr val="tx1"/>
                </a:solidFill>
              </a:rPr>
              <a:t>, Bosnia and Herzegovina, Bulgaria, </a:t>
            </a:r>
            <a:r>
              <a:rPr lang="es-ES" sz="1000" i="1" dirty="0" err="1">
                <a:solidFill>
                  <a:schemeClr val="tx1"/>
                </a:solidFill>
              </a:rPr>
              <a:t>Croatia</a:t>
            </a:r>
            <a:r>
              <a:rPr lang="es-ES" sz="1000" i="1" dirty="0">
                <a:solidFill>
                  <a:schemeClr val="tx1"/>
                </a:solidFill>
              </a:rPr>
              <a:t>, Czech </a:t>
            </a: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Denmark</a:t>
            </a:r>
            <a:r>
              <a:rPr lang="es-ES" sz="1000" i="1" dirty="0">
                <a:solidFill>
                  <a:schemeClr val="tx1"/>
                </a:solidFill>
              </a:rPr>
              <a:t>,</a:t>
            </a:r>
          </a:p>
          <a:p>
            <a:pPr marL="342900" indent="-342900"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 Estonia, </a:t>
            </a:r>
            <a:r>
              <a:rPr lang="es-ES" sz="1000" i="1" dirty="0" err="1">
                <a:solidFill>
                  <a:schemeClr val="tx1"/>
                </a:solidFill>
              </a:rPr>
              <a:t>Finland</a:t>
            </a:r>
            <a:r>
              <a:rPr lang="es-ES" sz="1000" i="1" dirty="0">
                <a:solidFill>
                  <a:schemeClr val="tx1"/>
                </a:solidFill>
              </a:rPr>
              <a:t>, France, Georgia, </a:t>
            </a:r>
            <a:r>
              <a:rPr lang="es-ES" sz="1000" i="1" dirty="0" err="1">
                <a:solidFill>
                  <a:schemeClr val="tx1"/>
                </a:solidFill>
              </a:rPr>
              <a:t>Germany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Greece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Hungary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Italy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Latvia</a:t>
            </a:r>
            <a:r>
              <a:rPr lang="es-ES" sz="1000" i="1" dirty="0">
                <a:solidFill>
                  <a:schemeClr val="tx1"/>
                </a:solidFill>
              </a:rPr>
              <a:t>, Liechtenstein, </a:t>
            </a:r>
            <a:r>
              <a:rPr lang="es-ES" sz="1000" i="1" dirty="0" err="1">
                <a:solidFill>
                  <a:schemeClr val="tx1"/>
                </a:solidFill>
              </a:rPr>
              <a:t>Lithuania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es-ES" sz="1000" i="1" dirty="0" err="1">
                <a:solidFill>
                  <a:schemeClr val="tx1"/>
                </a:solidFill>
              </a:rPr>
              <a:t>Luxembourg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 of North Macedonia, Malta, </a:t>
            </a:r>
          </a:p>
          <a:p>
            <a:pPr marL="342900" indent="-342900"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Montenegro, </a:t>
            </a:r>
            <a:r>
              <a:rPr lang="es-ES" sz="1000" i="1" dirty="0" err="1">
                <a:solidFill>
                  <a:schemeClr val="tx1"/>
                </a:solidFill>
              </a:rPr>
              <a:t>Netherlands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Norway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Poland</a:t>
            </a:r>
            <a:r>
              <a:rPr lang="es-ES" sz="1000" i="1" dirty="0">
                <a:solidFill>
                  <a:schemeClr val="tx1"/>
                </a:solidFill>
              </a:rPr>
              <a:t>,  </a:t>
            </a:r>
          </a:p>
          <a:p>
            <a:pPr marL="342900" indent="-342900"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 Portugal, Romania, Serbia, </a:t>
            </a:r>
            <a:r>
              <a:rPr lang="es-ES" sz="1000" i="1" dirty="0" err="1">
                <a:solidFill>
                  <a:schemeClr val="tx1"/>
                </a:solidFill>
              </a:rPr>
              <a:t>Slovak</a:t>
            </a: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Republic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Slovenia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Spain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Sweeden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Switzerland</a:t>
            </a:r>
            <a:r>
              <a:rPr lang="es-ES" sz="1000" i="1" dirty="0">
                <a:solidFill>
                  <a:schemeClr val="tx1"/>
                </a:solidFill>
              </a:rPr>
              <a:t>, </a:t>
            </a:r>
            <a:r>
              <a:rPr lang="es-ES" sz="1000" i="1" dirty="0" err="1">
                <a:solidFill>
                  <a:schemeClr val="tx1"/>
                </a:solidFill>
              </a:rPr>
              <a:t>Türkiye</a:t>
            </a:r>
            <a:r>
              <a:rPr lang="es-ES" sz="1000" i="1" dirty="0">
                <a:solidFill>
                  <a:schemeClr val="tx1"/>
                </a:solidFill>
              </a:rPr>
              <a:t> </a:t>
            </a:r>
          </a:p>
          <a:p>
            <a:pPr marL="342900" indent="-342900" algn="ctr" eaLnBrk="1" hangingPunct="1">
              <a:defRPr/>
            </a:pPr>
            <a:r>
              <a:rPr lang="es-ES" sz="1000" i="1" dirty="0">
                <a:solidFill>
                  <a:schemeClr val="tx1"/>
                </a:solidFill>
              </a:rPr>
              <a:t>and </a:t>
            </a:r>
            <a:r>
              <a:rPr lang="es-ES" sz="1000" i="1" dirty="0" err="1">
                <a:solidFill>
                  <a:schemeClr val="tx1"/>
                </a:solidFill>
              </a:rPr>
              <a:t>United</a:t>
            </a:r>
            <a:r>
              <a:rPr lang="es-ES" sz="1000" i="1" dirty="0">
                <a:solidFill>
                  <a:schemeClr val="tx1"/>
                </a:solidFill>
              </a:rPr>
              <a:t> </a:t>
            </a:r>
            <a:r>
              <a:rPr lang="es-ES" sz="1000" i="1" dirty="0" err="1">
                <a:solidFill>
                  <a:schemeClr val="tx1"/>
                </a:solidFill>
              </a:rPr>
              <a:t>Kingdom</a:t>
            </a:r>
            <a:endParaRPr lang="es-ES" sz="1000" i="1" dirty="0">
              <a:solidFill>
                <a:schemeClr val="tx1"/>
              </a:solidFill>
            </a:endParaRPr>
          </a:p>
        </p:txBody>
      </p:sp>
      <p:pic>
        <p:nvPicPr>
          <p:cNvPr id="3080" name="Picture 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206375"/>
            <a:ext cx="13684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CuadroTexto 69"/>
          <p:cNvSpPr txBox="1">
            <a:spLocks noChangeArrowheads="1"/>
          </p:cNvSpPr>
          <p:nvPr/>
        </p:nvSpPr>
        <p:spPr bwMode="auto">
          <a:xfrm>
            <a:off x="357188" y="785813"/>
            <a:ext cx="18716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ES" sz="900" dirty="0" err="1"/>
              <a:t>Updated</a:t>
            </a:r>
            <a:r>
              <a:rPr lang="es-ES" altLang="es-ES" sz="1000" dirty="0"/>
              <a:t>  March 2025</a:t>
            </a:r>
          </a:p>
        </p:txBody>
      </p:sp>
      <p:cxnSp>
        <p:nvCxnSpPr>
          <p:cNvPr id="10" name="Conector angular 9"/>
          <p:cNvCxnSpPr>
            <a:stCxn id="8" idx="3"/>
            <a:endCxn id="11" idx="1"/>
          </p:cNvCxnSpPr>
          <p:nvPr/>
        </p:nvCxnSpPr>
        <p:spPr>
          <a:xfrm>
            <a:off x="7499350" y="1881188"/>
            <a:ext cx="360363" cy="58420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angular 23"/>
          <p:cNvCxnSpPr>
            <a:stCxn id="8" idx="2"/>
            <a:endCxn id="15" idx="0"/>
          </p:cNvCxnSpPr>
          <p:nvPr/>
        </p:nvCxnSpPr>
        <p:spPr>
          <a:xfrm rot="5400000">
            <a:off x="4448969" y="1866106"/>
            <a:ext cx="1163638" cy="2130425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angular 25"/>
          <p:cNvCxnSpPr>
            <a:stCxn id="8" idx="2"/>
            <a:endCxn id="14" idx="0"/>
          </p:cNvCxnSpPr>
          <p:nvPr/>
        </p:nvCxnSpPr>
        <p:spPr>
          <a:xfrm rot="16200000" flipH="1">
            <a:off x="6510908" y="1933798"/>
            <a:ext cx="1174751" cy="2006153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angular 27"/>
          <p:cNvCxnSpPr>
            <a:stCxn id="5" idx="2"/>
            <a:endCxn id="8" idx="0"/>
          </p:cNvCxnSpPr>
          <p:nvPr/>
        </p:nvCxnSpPr>
        <p:spPr>
          <a:xfrm rot="5400000">
            <a:off x="5988050" y="1304925"/>
            <a:ext cx="215900" cy="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112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WG </a:t>
            </a:r>
            <a:r>
              <a:rPr lang="de-DE" dirty="0" err="1" smtClean="0"/>
              <a:t>Policy</a:t>
            </a:r>
            <a:r>
              <a:rPr lang="de-DE" dirty="0" smtClean="0"/>
              <a:t> – EU </a:t>
            </a:r>
            <a:r>
              <a:rPr lang="de-DE" dirty="0" err="1" smtClean="0"/>
              <a:t>customs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e-</a:t>
            </a:r>
            <a:r>
              <a:rPr lang="de-DE" dirty="0" err="1" smtClean="0"/>
              <a:t>commerce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90686"/>
            <a:ext cx="7814517" cy="4908461"/>
          </a:xfrm>
        </p:spPr>
      </p:pic>
    </p:spTree>
    <p:extLst>
      <p:ext uri="{BB962C8B-B14F-4D97-AF65-F5344CB8AC3E}">
        <p14:creationId xmlns:p14="http://schemas.microsoft.com/office/powerpoint/2010/main" val="306493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EU </a:t>
            </a:r>
            <a:r>
              <a:rPr lang="de-DE" dirty="0" err="1" smtClean="0"/>
              <a:t>toolbox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safe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sustainable</a:t>
            </a:r>
            <a:r>
              <a:rPr lang="de-DE" dirty="0" smtClean="0"/>
              <a:t> e-</a:t>
            </a:r>
            <a:r>
              <a:rPr lang="de-DE" dirty="0" err="1" smtClean="0"/>
              <a:t>commerce</a:t>
            </a:r>
            <a:r>
              <a:rPr lang="de-DE" dirty="0" smtClean="0"/>
              <a:t> 	  </a:t>
            </a:r>
            <a:r>
              <a:rPr lang="de-DE" sz="2200" dirty="0" smtClean="0"/>
              <a:t>5 Feb 2025</a:t>
            </a:r>
            <a:endParaRPr lang="de-DE" sz="2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53500"/>
            <a:ext cx="9948849" cy="5087479"/>
          </a:xfrm>
        </p:spPr>
      </p:pic>
    </p:spTree>
    <p:extLst>
      <p:ext uri="{BB962C8B-B14F-4D97-AF65-F5344CB8AC3E}">
        <p14:creationId xmlns:p14="http://schemas.microsoft.com/office/powerpoint/2010/main" val="325013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WG UPU – Universal </a:t>
            </a:r>
            <a:r>
              <a:rPr lang="de-DE" dirty="0" err="1" smtClean="0"/>
              <a:t>Postal</a:t>
            </a:r>
            <a:r>
              <a:rPr lang="de-DE" dirty="0" smtClean="0"/>
              <a:t> Union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18874"/>
            <a:ext cx="9806858" cy="4951190"/>
          </a:xfrm>
        </p:spPr>
      </p:pic>
    </p:spTree>
    <p:extLst>
      <p:ext uri="{BB962C8B-B14F-4D97-AF65-F5344CB8AC3E}">
        <p14:creationId xmlns:p14="http://schemas.microsoft.com/office/powerpoint/2010/main" val="339255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UPU – 4 </a:t>
            </a:r>
            <a:r>
              <a:rPr lang="de-DE" dirty="0" err="1" smtClean="0"/>
              <a:t>bodies</a:t>
            </a:r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179320"/>
            <a:ext cx="10515600" cy="4997643"/>
          </a:xfrm>
        </p:spPr>
        <p:txBody>
          <a:bodyPr/>
          <a:lstStyle/>
          <a:p>
            <a:r>
              <a:rPr lang="de-DE" dirty="0" err="1" smtClean="0"/>
              <a:t>Congress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Council </a:t>
            </a:r>
            <a:r>
              <a:rPr lang="de-DE" dirty="0" err="1" smtClean="0"/>
              <a:t>of</a:t>
            </a:r>
            <a:r>
              <a:rPr lang="de-DE" dirty="0" smtClean="0"/>
              <a:t> Administration</a:t>
            </a:r>
          </a:p>
          <a:p>
            <a:endParaRPr lang="de-DE" dirty="0" smtClean="0"/>
          </a:p>
          <a:p>
            <a:r>
              <a:rPr lang="de-DE" dirty="0" err="1" smtClean="0"/>
              <a:t>Postal</a:t>
            </a:r>
            <a:r>
              <a:rPr lang="de-DE" dirty="0" smtClean="0"/>
              <a:t> </a:t>
            </a:r>
            <a:r>
              <a:rPr lang="de-DE" dirty="0" err="1" smtClean="0"/>
              <a:t>Operations</a:t>
            </a:r>
            <a:r>
              <a:rPr lang="de-DE" dirty="0" smtClean="0"/>
              <a:t> Council</a:t>
            </a:r>
          </a:p>
          <a:p>
            <a:endParaRPr lang="de-DE" dirty="0" smtClean="0"/>
          </a:p>
          <a:p>
            <a:r>
              <a:rPr lang="de-DE" dirty="0" smtClean="0"/>
              <a:t>International Bureau</a:t>
            </a:r>
          </a:p>
          <a:p>
            <a:endParaRPr lang="de-DE" dirty="0" smtClean="0"/>
          </a:p>
          <a:p>
            <a:r>
              <a:rPr lang="de-DE" dirty="0" err="1" smtClean="0"/>
              <a:t>Consultative</a:t>
            </a:r>
            <a:r>
              <a:rPr lang="de-DE" dirty="0" smtClean="0"/>
              <a:t> </a:t>
            </a:r>
            <a:r>
              <a:rPr lang="de-DE" dirty="0" err="1" smtClean="0"/>
              <a:t>Committee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486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9801314" cy="6531121"/>
          </a:xfrm>
        </p:spPr>
      </p:pic>
      <p:sp>
        <p:nvSpPr>
          <p:cNvPr id="5" name="Textfeld 4"/>
          <p:cNvSpPr txBox="1"/>
          <p:nvPr/>
        </p:nvSpPr>
        <p:spPr>
          <a:xfrm>
            <a:off x="9109816" y="6362288"/>
            <a:ext cx="324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Source: Universal </a:t>
            </a:r>
            <a:r>
              <a:rPr lang="de-DE" dirty="0" err="1" smtClean="0"/>
              <a:t>Postal</a:t>
            </a:r>
            <a:r>
              <a:rPr lang="de-DE" dirty="0" smtClean="0"/>
              <a:t> Union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21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2004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UPU Global </a:t>
            </a:r>
            <a:r>
              <a:rPr lang="de-DE" dirty="0" err="1" smtClean="0"/>
              <a:t>Postal</a:t>
            </a:r>
            <a:r>
              <a:rPr lang="de-DE" dirty="0" smtClean="0"/>
              <a:t> Model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57131"/>
            <a:ext cx="9160379" cy="5291802"/>
          </a:xfrm>
        </p:spPr>
      </p:pic>
      <p:sp>
        <p:nvSpPr>
          <p:cNvPr id="5" name="Textfeld 4"/>
          <p:cNvSpPr txBox="1"/>
          <p:nvPr/>
        </p:nvSpPr>
        <p:spPr>
          <a:xfrm>
            <a:off x="9731653" y="5379522"/>
            <a:ext cx="2275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Source: </a:t>
            </a:r>
            <a:endParaRPr lang="de-DE" dirty="0" smtClean="0"/>
          </a:p>
          <a:p>
            <a:pPr algn="l"/>
            <a:r>
              <a:rPr lang="de-DE" dirty="0" smtClean="0"/>
              <a:t>Universal </a:t>
            </a:r>
            <a:r>
              <a:rPr lang="de-DE" dirty="0" err="1" smtClean="0"/>
              <a:t>Postal</a:t>
            </a:r>
            <a:r>
              <a:rPr lang="de-DE" dirty="0" smtClean="0"/>
              <a:t> Union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811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Breitbild</PresentationFormat>
  <Paragraphs>51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</vt:lpstr>
      <vt:lpstr>CEPT Workshop on Spectrum, Numbering, ITU Policy and Postal Regulation 18-19 March 2025</vt:lpstr>
      <vt:lpstr>PowerPoint-Präsentation</vt:lpstr>
      <vt:lpstr>PowerPoint-Präsentation</vt:lpstr>
      <vt:lpstr>WG Policy – EU customs and e-commerce</vt:lpstr>
      <vt:lpstr>EU toolbox for safe and sustainable e-commerce    5 Feb 2025</vt:lpstr>
      <vt:lpstr>WG UPU – Universal Postal Union</vt:lpstr>
      <vt:lpstr>UPU – 4 bodies+</vt:lpstr>
      <vt:lpstr>PowerPoint-Präsentation</vt:lpstr>
      <vt:lpstr>UPU Global Postal Model</vt:lpstr>
      <vt:lpstr>PowerPoint-Präsentation</vt:lpstr>
    </vt:vector>
  </TitlesOfParts>
  <Company>Bundesnetzagentur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314a</dc:creator>
  <cp:lastModifiedBy>314a</cp:lastModifiedBy>
  <cp:revision>18</cp:revision>
  <cp:lastPrinted>2025-03-20T09:25:09Z</cp:lastPrinted>
  <dcterms:created xsi:type="dcterms:W3CDTF">2025-03-19T14:36:02Z</dcterms:created>
  <dcterms:modified xsi:type="dcterms:W3CDTF">2025-03-25T18:48:07Z</dcterms:modified>
</cp:coreProperties>
</file>